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0" r:id="rId3"/>
    <p:sldId id="285" r:id="rId4"/>
    <p:sldId id="266" r:id="rId5"/>
    <p:sldId id="279" r:id="rId6"/>
    <p:sldId id="280" r:id="rId7"/>
    <p:sldId id="267" r:id="rId8"/>
    <p:sldId id="268" r:id="rId9"/>
    <p:sldId id="277" r:id="rId10"/>
    <p:sldId id="289" r:id="rId11"/>
    <p:sldId id="281" r:id="rId12"/>
    <p:sldId id="283" r:id="rId13"/>
    <p:sldId id="275" r:id="rId14"/>
    <p:sldId id="287" r:id="rId15"/>
    <p:sldId id="274" r:id="rId16"/>
  </p:sldIdLst>
  <p:sldSz cx="9144000" cy="6858000" type="screen4x3"/>
  <p:notesSz cx="6789738" cy="99298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63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>
    <p:restoredLeft sz="15385" autoAdjust="0"/>
    <p:restoredTop sz="94660"/>
  </p:normalViewPr>
  <p:slideViewPr>
    <p:cSldViewPr>
      <p:cViewPr>
        <p:scale>
          <a:sx n="114" d="100"/>
          <a:sy n="114" d="100"/>
        </p:scale>
        <p:origin x="-1496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2040" y="-84"/>
      </p:cViewPr>
      <p:guideLst>
        <p:guide orient="horz" pos="3128"/>
        <p:guide pos="213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5947" y="0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61A4B-1687-4E5C-9F78-32EDB1397A99}" type="datetimeFigureOut">
              <a:rPr lang="sv-SE" smtClean="0"/>
              <a:pPr/>
              <a:t>2013-12-13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44538"/>
            <a:ext cx="4964112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8974" y="4716661"/>
            <a:ext cx="5431790" cy="4468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5947" y="9431599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9E28AA-23F5-49CE-905D-D2B906835367}" type="slidenum">
              <a:rPr lang="sv-SE" smtClean="0"/>
              <a:pPr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63666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E28AA-23F5-49CE-905D-D2B906835367}" type="slidenum">
              <a:rPr lang="sv-SE" smtClean="0"/>
              <a:pPr/>
              <a:t>1</a:t>
            </a:fld>
            <a:endParaRPr lang="sv-SE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E28AA-23F5-49CE-905D-D2B906835367}" type="slidenum">
              <a:rPr lang="sv-SE" smtClean="0"/>
              <a:pPr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961006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E28AA-23F5-49CE-905D-D2B906835367}" type="slidenum">
              <a:rPr lang="sv-SE" smtClean="0"/>
              <a:pPr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897950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E28AA-23F5-49CE-905D-D2B906835367}" type="slidenum">
              <a:rPr lang="sv-SE" smtClean="0"/>
              <a:pPr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0739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E28AA-23F5-49CE-905D-D2B906835367}" type="slidenum">
              <a:rPr lang="sv-SE" smtClean="0"/>
              <a:pPr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713818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E28AA-23F5-49CE-905D-D2B906835367}" type="slidenum">
              <a:rPr lang="sv-SE" smtClean="0"/>
              <a:pPr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897950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E28AA-23F5-49CE-905D-D2B906835367}" type="slidenum">
              <a:rPr lang="sv-SE" smtClean="0"/>
              <a:pPr/>
              <a:t>15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3064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4283968" y="548680"/>
            <a:ext cx="4536503" cy="1470025"/>
          </a:xfrm>
        </p:spPr>
        <p:txBody>
          <a:bodyPr>
            <a:normAutofit/>
          </a:bodyPr>
          <a:lstStyle>
            <a:lvl1pPr>
              <a:defRPr sz="3200">
                <a:solidFill>
                  <a:srgbClr val="D16309"/>
                </a:solidFill>
              </a:defRPr>
            </a:lvl1pPr>
          </a:lstStyle>
          <a:p>
            <a:r>
              <a:rPr lang="sv-SE" sz="32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Rubrik, Arial 32 p, normal 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4283968" y="2276872"/>
            <a:ext cx="4536504" cy="3312368"/>
          </a:xfrm>
        </p:spPr>
        <p:txBody>
          <a:bodyPr/>
          <a:lstStyle>
            <a:lvl1pPr marL="0" indent="0" algn="l">
              <a:buFont typeface="Arial" pitchFamily="34" charset="0"/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Text, Arial 24 p, normal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C8065-C563-49AB-9A7E-2FC89E197C73}" type="datetimeFigureOut">
              <a:rPr lang="sv-SE" smtClean="0"/>
              <a:pPr/>
              <a:t>2013-12-13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36B93-8F15-4ABD-9758-56997300CB01}" type="slidenum">
              <a:rPr lang="sv-SE" smtClean="0"/>
              <a:pPr/>
              <a:t>‹Nr.›</a:t>
            </a:fld>
            <a:endParaRPr lang="sv-SE"/>
          </a:p>
        </p:txBody>
      </p:sp>
      <p:pic>
        <p:nvPicPr>
          <p:cNvPr id="9" name="Picture 2" descr="\\ODEN\OfficeTemplates\word\SLV Dokumentmallar\Vä färg eng.jp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4283968" y="5733256"/>
            <a:ext cx="828675" cy="1020578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755576" y="1556792"/>
            <a:ext cx="8136904" cy="4525963"/>
          </a:xfrm>
        </p:spPr>
        <p:txBody>
          <a:bodyPr/>
          <a:lstStyle>
            <a:lvl1pPr algn="l">
              <a:defRPr sz="2400"/>
            </a:lvl1pPr>
          </a:lstStyle>
          <a:p>
            <a:pPr algn="l"/>
            <a:r>
              <a:rPr lang="sv-SE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Text, Arial 24 p, normal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AE890-66E0-4417-9223-422554142E2B}" type="datetimeFigureOut">
              <a:rPr lang="sv-SE" smtClean="0"/>
              <a:pPr/>
              <a:t>2013-12-13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0793-E7B8-4CC9-B142-571DF78B0E35}" type="slidenum">
              <a:rPr lang="sv-SE" smtClean="0"/>
              <a:pPr/>
              <a:t>‹Nr.›</a:t>
            </a:fld>
            <a:endParaRPr lang="sv-SE"/>
          </a:p>
        </p:txBody>
      </p:sp>
      <p:pic>
        <p:nvPicPr>
          <p:cNvPr id="8" name="Picture 2" descr="\\ODEN\OfficeTemplates\word\SLV Dokumentmallar\Vä färg eng.jp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79512" y="5733256"/>
            <a:ext cx="828675" cy="1020578"/>
          </a:xfrm>
          <a:prstGeom prst="rect">
            <a:avLst/>
          </a:prstGeom>
          <a:noFill/>
        </p:spPr>
      </p:pic>
      <p:sp>
        <p:nvSpPr>
          <p:cNvPr id="11" name="Rubrik 1"/>
          <p:cNvSpPr>
            <a:spLocks noGrp="1"/>
          </p:cNvSpPr>
          <p:nvPr>
            <p:ph type="ctrTitle" hasCustomPrompt="1"/>
          </p:nvPr>
        </p:nvSpPr>
        <p:spPr>
          <a:xfrm>
            <a:off x="755576" y="548680"/>
            <a:ext cx="8136903" cy="864095"/>
          </a:xfrm>
        </p:spPr>
        <p:txBody>
          <a:bodyPr>
            <a:normAutofit/>
          </a:bodyPr>
          <a:lstStyle>
            <a:lvl1pPr>
              <a:defRPr sz="3200">
                <a:solidFill>
                  <a:srgbClr val="D16309"/>
                </a:solidFill>
              </a:defRPr>
            </a:lvl1pPr>
          </a:lstStyle>
          <a:p>
            <a:r>
              <a:rPr lang="sv-SE" sz="32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Rubrik, Arial 32 p, normal </a:t>
            </a:r>
            <a:endParaRPr lang="sv-S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AE890-66E0-4417-9223-422554142E2B}" type="datetimeFigureOut">
              <a:rPr lang="sv-SE" smtClean="0"/>
              <a:pPr/>
              <a:t>2013-12-13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0793-E7B8-4CC9-B142-571DF78B0E35}" type="slidenum">
              <a:rPr lang="sv-SE" smtClean="0"/>
              <a:pPr/>
              <a:t>‹Nr.›</a:t>
            </a:fld>
            <a:endParaRPr lang="sv-SE"/>
          </a:p>
        </p:txBody>
      </p:sp>
      <p:pic>
        <p:nvPicPr>
          <p:cNvPr id="10" name="Picture 2" descr="\\ODEN\OfficeTemplates\word\SLV Dokumentmallar\Vä färg eng.jp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79512" y="5733256"/>
            <a:ext cx="828675" cy="1020578"/>
          </a:xfrm>
          <a:prstGeom prst="rect">
            <a:avLst/>
          </a:prstGeom>
          <a:noFill/>
        </p:spPr>
      </p:pic>
      <p:sp>
        <p:nvSpPr>
          <p:cNvPr id="11" name="Rubrik 1"/>
          <p:cNvSpPr>
            <a:spLocks noGrp="1"/>
          </p:cNvSpPr>
          <p:nvPr>
            <p:ph type="ctrTitle" hasCustomPrompt="1"/>
          </p:nvPr>
        </p:nvSpPr>
        <p:spPr>
          <a:xfrm>
            <a:off x="755576" y="548680"/>
            <a:ext cx="8136903" cy="864095"/>
          </a:xfrm>
        </p:spPr>
        <p:txBody>
          <a:bodyPr>
            <a:normAutofit/>
          </a:bodyPr>
          <a:lstStyle>
            <a:lvl1pPr>
              <a:defRPr sz="3200">
                <a:solidFill>
                  <a:srgbClr val="D16309"/>
                </a:solidFill>
              </a:defRPr>
            </a:lvl1pPr>
          </a:lstStyle>
          <a:p>
            <a:r>
              <a:rPr lang="sv-SE" sz="32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Rubrik, Arial 32 p, normal </a:t>
            </a:r>
            <a:endParaRPr lang="sv-SE" dirty="0"/>
          </a:p>
        </p:txBody>
      </p:sp>
      <p:sp>
        <p:nvSpPr>
          <p:cNvPr id="9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755576" y="1556792"/>
            <a:ext cx="8136904" cy="4464496"/>
          </a:xfrm>
        </p:spPr>
        <p:txBody>
          <a:bodyPr/>
          <a:lstStyle>
            <a:lvl1pPr marL="0" indent="0" algn="l">
              <a:buFont typeface="Arial" pitchFamily="34" charset="0"/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Text, Arial 24 p, normal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AE890-66E0-4417-9223-422554142E2B}" type="datetimeFigureOut">
              <a:rPr lang="sv-SE" smtClean="0"/>
              <a:pPr/>
              <a:t>2013-12-13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0793-E7B8-4CC9-B142-571DF78B0E35}" type="slidenum">
              <a:rPr lang="sv-SE" smtClean="0"/>
              <a:pPr/>
              <a:t>‹Nr.›</a:t>
            </a:fld>
            <a:endParaRPr lang="sv-SE"/>
          </a:p>
        </p:txBody>
      </p:sp>
      <p:pic>
        <p:nvPicPr>
          <p:cNvPr id="9" name="Picture 2" descr="\\ODEN\OfficeTemplates\word\SLV Dokumentmallar\Vä färg eng.jp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79512" y="5733256"/>
            <a:ext cx="828675" cy="1020578"/>
          </a:xfrm>
          <a:prstGeom prst="rect">
            <a:avLst/>
          </a:prstGeom>
          <a:noFill/>
        </p:spPr>
      </p:pic>
      <p:sp>
        <p:nvSpPr>
          <p:cNvPr id="10" name="Rubrik 1"/>
          <p:cNvSpPr>
            <a:spLocks noGrp="1"/>
          </p:cNvSpPr>
          <p:nvPr>
            <p:ph type="ctrTitle" hasCustomPrompt="1"/>
          </p:nvPr>
        </p:nvSpPr>
        <p:spPr>
          <a:xfrm>
            <a:off x="755576" y="548680"/>
            <a:ext cx="8136903" cy="864095"/>
          </a:xfrm>
        </p:spPr>
        <p:txBody>
          <a:bodyPr>
            <a:normAutofit/>
          </a:bodyPr>
          <a:lstStyle>
            <a:lvl1pPr>
              <a:defRPr sz="3200">
                <a:solidFill>
                  <a:srgbClr val="D16309"/>
                </a:solidFill>
              </a:defRPr>
            </a:lvl1pPr>
          </a:lstStyle>
          <a:p>
            <a:r>
              <a:rPr lang="sv-SE" sz="32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Rubrik, Arial 32 p, normal </a:t>
            </a:r>
            <a:endParaRPr lang="sv-SE" dirty="0"/>
          </a:p>
        </p:txBody>
      </p:sp>
      <p:sp>
        <p:nvSpPr>
          <p:cNvPr id="11" name="Platshållare för innehåll 2"/>
          <p:cNvSpPr>
            <a:spLocks noGrp="1"/>
          </p:cNvSpPr>
          <p:nvPr>
            <p:ph idx="13" hasCustomPrompt="1"/>
          </p:nvPr>
        </p:nvSpPr>
        <p:spPr>
          <a:xfrm>
            <a:off x="755576" y="1556792"/>
            <a:ext cx="3960440" cy="4536504"/>
          </a:xfrm>
        </p:spPr>
        <p:txBody>
          <a:bodyPr/>
          <a:lstStyle>
            <a:lvl1pPr algn="l">
              <a:defRPr sz="2400"/>
            </a:lvl1pPr>
          </a:lstStyle>
          <a:p>
            <a:pPr algn="l"/>
            <a:r>
              <a:rPr lang="sv-SE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Text, Arial 24 p, normal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12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4932040" y="1556792"/>
            <a:ext cx="3960440" cy="4525963"/>
          </a:xfrm>
        </p:spPr>
        <p:txBody>
          <a:bodyPr/>
          <a:lstStyle>
            <a:lvl1pPr algn="l">
              <a:defRPr sz="2400"/>
            </a:lvl1pPr>
          </a:lstStyle>
          <a:p>
            <a:pPr algn="l"/>
            <a:r>
              <a:rPr lang="sv-SE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Text, Arial 24 p, normal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755576" y="1556792"/>
            <a:ext cx="3816424" cy="567754"/>
          </a:xfrm>
        </p:spPr>
        <p:txBody>
          <a:bodyPr anchor="b"/>
          <a:lstStyle>
            <a:lvl1pPr marL="0" indent="0" algn="l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algn="l"/>
            <a:r>
              <a:rPr lang="sv-SE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Text, Arial 24 p, normal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755576" y="2204864"/>
            <a:ext cx="3816424" cy="3951288"/>
          </a:xfrm>
        </p:spPr>
        <p:txBody>
          <a:bodyPr/>
          <a:lstStyle>
            <a:lvl1pPr algn="l"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algn="l"/>
            <a:r>
              <a:rPr lang="sv-SE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Text, Arial 24 p, normal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5004048" y="1556792"/>
            <a:ext cx="3898776" cy="567754"/>
          </a:xfrm>
        </p:spPr>
        <p:txBody>
          <a:bodyPr anchor="b"/>
          <a:lstStyle>
            <a:lvl1pPr marL="0" indent="0" algn="l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algn="l"/>
            <a:r>
              <a:rPr lang="sv-SE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Text, Arial 24 p, normal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 hasCustomPrompt="1"/>
          </p:nvPr>
        </p:nvSpPr>
        <p:spPr>
          <a:xfrm>
            <a:off x="5004048" y="2204864"/>
            <a:ext cx="3898776" cy="3960440"/>
          </a:xfrm>
        </p:spPr>
        <p:txBody>
          <a:bodyPr/>
          <a:lstStyle>
            <a:lvl1pPr algn="l"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algn="l"/>
            <a:r>
              <a:rPr lang="sv-SE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Text, Arial 24 p, normal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AE890-66E0-4417-9223-422554142E2B}" type="datetimeFigureOut">
              <a:rPr lang="sv-SE" smtClean="0"/>
              <a:pPr/>
              <a:t>2013-12-13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0793-E7B8-4CC9-B142-571DF78B0E35}" type="slidenum">
              <a:rPr lang="sv-SE" smtClean="0"/>
              <a:pPr/>
              <a:t>‹Nr.›</a:t>
            </a:fld>
            <a:endParaRPr lang="sv-SE"/>
          </a:p>
        </p:txBody>
      </p:sp>
      <p:pic>
        <p:nvPicPr>
          <p:cNvPr id="11" name="Picture 2" descr="\\ODEN\OfficeTemplates\word\SLV Dokumentmallar\Vä färg eng.jp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79512" y="5733256"/>
            <a:ext cx="828675" cy="1020578"/>
          </a:xfrm>
          <a:prstGeom prst="rect">
            <a:avLst/>
          </a:prstGeom>
          <a:noFill/>
        </p:spPr>
      </p:pic>
      <p:sp>
        <p:nvSpPr>
          <p:cNvPr id="12" name="Rubrik 1"/>
          <p:cNvSpPr>
            <a:spLocks noGrp="1"/>
          </p:cNvSpPr>
          <p:nvPr>
            <p:ph type="ctrTitle" hasCustomPrompt="1"/>
          </p:nvPr>
        </p:nvSpPr>
        <p:spPr>
          <a:xfrm>
            <a:off x="755576" y="548680"/>
            <a:ext cx="8136903" cy="864095"/>
          </a:xfrm>
        </p:spPr>
        <p:txBody>
          <a:bodyPr>
            <a:normAutofit/>
          </a:bodyPr>
          <a:lstStyle>
            <a:lvl1pPr>
              <a:defRPr sz="3200">
                <a:solidFill>
                  <a:srgbClr val="D16309"/>
                </a:solidFill>
              </a:defRPr>
            </a:lvl1pPr>
          </a:lstStyle>
          <a:p>
            <a:r>
              <a:rPr lang="sv-SE" sz="32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Rubrik, Arial 32 p, normal </a:t>
            </a:r>
            <a:endParaRPr lang="sv-S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AE890-66E0-4417-9223-422554142E2B}" type="datetimeFigureOut">
              <a:rPr lang="sv-SE" smtClean="0"/>
              <a:pPr/>
              <a:t>2013-12-13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0793-E7B8-4CC9-B142-571DF78B0E35}" type="slidenum">
              <a:rPr lang="sv-SE" smtClean="0"/>
              <a:pPr/>
              <a:t>‹Nr.›</a:t>
            </a:fld>
            <a:endParaRPr lang="sv-SE"/>
          </a:p>
        </p:txBody>
      </p:sp>
      <p:pic>
        <p:nvPicPr>
          <p:cNvPr id="7" name="Picture 2" descr="\\ODEN\OfficeTemplates\word\SLV Dokumentmallar\Vä färg eng.jp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79512" y="5733256"/>
            <a:ext cx="828675" cy="1020578"/>
          </a:xfrm>
          <a:prstGeom prst="rect">
            <a:avLst/>
          </a:prstGeom>
          <a:noFill/>
        </p:spPr>
      </p:pic>
      <p:sp>
        <p:nvSpPr>
          <p:cNvPr id="8" name="Rubrik 1"/>
          <p:cNvSpPr>
            <a:spLocks noGrp="1"/>
          </p:cNvSpPr>
          <p:nvPr>
            <p:ph type="ctrTitle" hasCustomPrompt="1"/>
          </p:nvPr>
        </p:nvSpPr>
        <p:spPr>
          <a:xfrm>
            <a:off x="755576" y="548680"/>
            <a:ext cx="8136903" cy="864095"/>
          </a:xfrm>
        </p:spPr>
        <p:txBody>
          <a:bodyPr>
            <a:normAutofit/>
          </a:bodyPr>
          <a:lstStyle>
            <a:lvl1pPr>
              <a:defRPr sz="3200">
                <a:solidFill>
                  <a:srgbClr val="D16309"/>
                </a:solidFill>
              </a:defRPr>
            </a:lvl1pPr>
          </a:lstStyle>
          <a:p>
            <a:r>
              <a:rPr lang="sv-SE" sz="32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Rubrik, Arial 32 p, normal </a:t>
            </a:r>
            <a:endParaRPr lang="sv-S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AE890-66E0-4417-9223-422554142E2B}" type="datetimeFigureOut">
              <a:rPr lang="sv-SE" smtClean="0"/>
              <a:pPr/>
              <a:t>2013-12-13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0793-E7B8-4CC9-B142-571DF78B0E35}" type="slidenum">
              <a:rPr lang="sv-SE" smtClean="0"/>
              <a:pPr/>
              <a:t>‹Nr.›</a:t>
            </a:fld>
            <a:endParaRPr lang="sv-SE"/>
          </a:p>
        </p:txBody>
      </p:sp>
      <p:pic>
        <p:nvPicPr>
          <p:cNvPr id="6" name="Picture 2" descr="\\ODEN\OfficeTemplates\word\SLV Dokumentmallar\Vä färg eng.jp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79512" y="5733256"/>
            <a:ext cx="828675" cy="1020578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467544" y="260648"/>
            <a:ext cx="3944417" cy="1162050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lang="sv-SE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Text, Arial 24 p, normal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67544" y="1484784"/>
            <a:ext cx="3944417" cy="4691063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AE890-66E0-4417-9223-422554142E2B}" type="datetimeFigureOut">
              <a:rPr lang="sv-SE" smtClean="0"/>
              <a:pPr/>
              <a:t>2013-12-13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0793-E7B8-4CC9-B142-571DF78B0E35}" type="slidenum">
              <a:rPr lang="sv-SE" smtClean="0"/>
              <a:pPr/>
              <a:t>‹Nr.›</a:t>
            </a:fld>
            <a:endParaRPr lang="sv-SE"/>
          </a:p>
        </p:txBody>
      </p:sp>
      <p:pic>
        <p:nvPicPr>
          <p:cNvPr id="9" name="Picture 2" descr="\\ODEN\OfficeTemplates\word\SLV Dokumentmallar\Vä färg eng.jp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79512" y="5733256"/>
            <a:ext cx="828675" cy="1020578"/>
          </a:xfrm>
          <a:prstGeom prst="rect">
            <a:avLst/>
          </a:prstGeom>
          <a:noFill/>
        </p:spPr>
      </p:pic>
      <p:sp>
        <p:nvSpPr>
          <p:cNvPr id="10" name="Platshållare för innehåll 2"/>
          <p:cNvSpPr>
            <a:spLocks noGrp="1"/>
          </p:cNvSpPr>
          <p:nvPr>
            <p:ph idx="13" hasCustomPrompt="1"/>
          </p:nvPr>
        </p:nvSpPr>
        <p:spPr>
          <a:xfrm>
            <a:off x="4644008" y="260648"/>
            <a:ext cx="4104456" cy="5904656"/>
          </a:xfrm>
        </p:spPr>
        <p:txBody>
          <a:bodyPr/>
          <a:lstStyle>
            <a:lvl1pPr algn="l">
              <a:defRPr sz="2400"/>
            </a:lvl1pPr>
          </a:lstStyle>
          <a:p>
            <a:pPr algn="l"/>
            <a:r>
              <a:rPr lang="sv-SE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Text, Arial 24 p, normal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63688" y="612775"/>
            <a:ext cx="547260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63688" y="5367338"/>
            <a:ext cx="547260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AE890-66E0-4417-9223-422554142E2B}" type="datetimeFigureOut">
              <a:rPr lang="sv-SE" smtClean="0"/>
              <a:pPr/>
              <a:t>2013-12-13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0793-E7B8-4CC9-B142-571DF78B0E35}" type="slidenum">
              <a:rPr lang="sv-SE" smtClean="0"/>
              <a:pPr/>
              <a:t>‹Nr.›</a:t>
            </a:fld>
            <a:endParaRPr lang="sv-SE"/>
          </a:p>
        </p:txBody>
      </p:sp>
      <p:pic>
        <p:nvPicPr>
          <p:cNvPr id="9" name="Picture 2" descr="\\ODEN\OfficeTemplates\word\SLV Dokumentmallar\Vä färg eng.jp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79512" y="5733256"/>
            <a:ext cx="828675" cy="1020578"/>
          </a:xfrm>
          <a:prstGeom prst="rect">
            <a:avLst/>
          </a:prstGeom>
          <a:noFill/>
        </p:spPr>
      </p:pic>
      <p:sp>
        <p:nvSpPr>
          <p:cNvPr id="10" name="Underrubrik 2"/>
          <p:cNvSpPr>
            <a:spLocks noGrp="1"/>
          </p:cNvSpPr>
          <p:nvPr>
            <p:ph type="subTitle" idx="13" hasCustomPrompt="1"/>
          </p:nvPr>
        </p:nvSpPr>
        <p:spPr>
          <a:xfrm>
            <a:off x="1763688" y="4797152"/>
            <a:ext cx="5472608" cy="576064"/>
          </a:xfrm>
        </p:spPr>
        <p:txBody>
          <a:bodyPr/>
          <a:lstStyle>
            <a:lvl1pPr marL="0" indent="0" algn="l">
              <a:buFont typeface="Arial" pitchFamily="34" charset="0"/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Text, Arial 24 p, normal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z="32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Rubrik, Arial 32 p, normal 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l"/>
            <a:r>
              <a:rPr lang="sv-SE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Text, Arial 24 p, normal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C8065-C563-49AB-9A7E-2FC89E197C73}" type="datetimeFigureOut">
              <a:rPr lang="sv-SE" smtClean="0"/>
              <a:pPr/>
              <a:t>2013-12-13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36B93-8F15-4ABD-9758-56997300CB01}" type="slidenum">
              <a:rPr lang="sv-SE" smtClean="0"/>
              <a:pPr/>
              <a:t>‹Nr.›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rgbClr val="D16309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hyperlink" Target="http://www.livsmedelsverket.se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Work Shop</a:t>
            </a:r>
            <a:br>
              <a:rPr lang="sv-SE" dirty="0" smtClean="0"/>
            </a:br>
            <a:r>
              <a:rPr lang="sv-SE" dirty="0" smtClean="0"/>
              <a:t>Från </a:t>
            </a:r>
            <a:r>
              <a:rPr lang="sv-SE" dirty="0"/>
              <a:t>plåtburk till </a:t>
            </a:r>
            <a:r>
              <a:rPr lang="sv-SE" dirty="0" smtClean="0"/>
              <a:t>plastkort Malmö 2013-11-20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Livsmedelsverkets uppdrag inom livsmedelsförsörjning vid kris</a:t>
            </a:r>
          </a:p>
          <a:p>
            <a:r>
              <a:rPr lang="sv-SE" dirty="0" smtClean="0"/>
              <a:t>  </a:t>
            </a:r>
            <a:endParaRPr lang="sv-SE" dirty="0"/>
          </a:p>
        </p:txBody>
      </p:sp>
      <p:pic>
        <p:nvPicPr>
          <p:cNvPr id="4" name="Bildobjekt 3" descr="hallon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4149644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Resultatmål livsmedelsförsörjning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55576" y="1700807"/>
            <a:ext cx="8136904" cy="309634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r>
              <a:rPr lang="sv-SE" sz="2800" dirty="0" smtClean="0"/>
              <a:t>”Att </a:t>
            </a:r>
            <a:r>
              <a:rPr lang="sv-SE" sz="2800" dirty="0"/>
              <a:t>berörda aktörer med utgångspunkt i risk- och sårbarhetsanalyser, förmågebedömningar och annan beredskapsplanering vidtar åtgärder som minskar risken för allvarliga störningar i produktionen och distributionen av </a:t>
            </a:r>
            <a:r>
              <a:rPr lang="sv-SE" sz="2800" dirty="0" smtClean="0"/>
              <a:t>livsmedel</a:t>
            </a:r>
            <a:r>
              <a:rPr lang="sv-SE" sz="2800" dirty="0"/>
              <a:t> </a:t>
            </a:r>
            <a:r>
              <a:rPr lang="sv-SE" sz="2800" dirty="0" smtClean="0"/>
              <a:t>” </a:t>
            </a:r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val="32276257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Resultatmål </a:t>
            </a:r>
            <a:r>
              <a:rPr lang="sv-SE" dirty="0" smtClean="0"/>
              <a:t>livsmedelsförsörjning för vård och omsorg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55576" y="1772815"/>
            <a:ext cx="8136904" cy="3384377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r>
              <a:rPr lang="sv-SE" sz="2800" dirty="0" smtClean="0"/>
              <a:t>”Att </a:t>
            </a:r>
            <a:r>
              <a:rPr lang="sv-SE" sz="2800" dirty="0"/>
              <a:t>det trots uppkomna störningar i livsmedelsförsörjningen går att upprätthålla samhällsviktig verksamhet som hälso- och sjukvård samt vård och omsorg på en sådan nivå att människors liv och hälsa </a:t>
            </a:r>
            <a:r>
              <a:rPr lang="sv-SE" sz="2800" dirty="0" smtClean="0"/>
              <a:t>värnas” </a:t>
            </a:r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val="14761481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Resultatmål </a:t>
            </a:r>
            <a:r>
              <a:rPr lang="sv-SE" dirty="0" smtClean="0"/>
              <a:t>livsmedelsförsörjning individer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27584" y="1700808"/>
            <a:ext cx="8136904" cy="345638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endParaRPr lang="sv-SE" dirty="0" smtClean="0"/>
          </a:p>
          <a:p>
            <a:pPr marL="0" indent="0">
              <a:buNone/>
            </a:pPr>
            <a:r>
              <a:rPr lang="sv-SE" sz="2800" dirty="0" smtClean="0"/>
              <a:t>”Att </a:t>
            </a:r>
            <a:r>
              <a:rPr lang="sv-SE" sz="2800" dirty="0"/>
              <a:t>det finns en planering för distributionen av livsmedel med inriktningen att varje individ vid en störning i livsmedelsförsörjningen i ett krisläge har tillgång till följande miniminivå av livsmedel: </a:t>
            </a:r>
            <a:r>
              <a:rPr lang="sv-SE" sz="2800" dirty="0" smtClean="0"/>
              <a:t>Inom </a:t>
            </a:r>
            <a:r>
              <a:rPr lang="sv-SE" sz="2800" dirty="0"/>
              <a:t>3–4 dygn ca 2100 </a:t>
            </a:r>
            <a:r>
              <a:rPr lang="sv-SE" sz="2800" dirty="0" smtClean="0"/>
              <a:t>kcal/dygn”</a:t>
            </a:r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val="30503822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>
          <a:xfrm>
            <a:off x="755576" y="1556793"/>
            <a:ext cx="8136904" cy="424847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sv-SE" dirty="0"/>
              <a:t>Individen egen beredskap är bottenplattan – friska vuxna får ta eget ansvar</a:t>
            </a:r>
          </a:p>
          <a:p>
            <a:r>
              <a:rPr lang="sv-SE" dirty="0" smtClean="0"/>
              <a:t>Ansvars- och likhetsprincipen </a:t>
            </a:r>
            <a:r>
              <a:rPr lang="sv-SE" dirty="0"/>
              <a:t>- Livsmedelskedjans aktörer är de som i normalfallet ansvarar för och </a:t>
            </a:r>
            <a:r>
              <a:rPr lang="sv-SE" dirty="0" smtClean="0"/>
              <a:t>kan sin verksamhet</a:t>
            </a:r>
            <a:r>
              <a:rPr lang="sv-SE" dirty="0"/>
              <a:t>. Detta </a:t>
            </a:r>
            <a:r>
              <a:rPr lang="sv-SE" dirty="0" smtClean="0"/>
              <a:t>förhållande ändras </a:t>
            </a:r>
            <a:r>
              <a:rPr lang="sv-SE" dirty="0"/>
              <a:t>inte under en </a:t>
            </a:r>
            <a:r>
              <a:rPr lang="sv-SE" dirty="0" smtClean="0"/>
              <a:t>kris. Åtgärder bör därför inriktas på att dessa aktörer kan utföra ”business as usual” även i kris</a:t>
            </a:r>
          </a:p>
          <a:p>
            <a:r>
              <a:rPr lang="sv-SE" dirty="0" smtClean="0"/>
              <a:t>Kommun, landsting med flera omhändertar de som redan finns inom vård och omsorg, men bör även identifiera eventuella andra svaga grupper</a:t>
            </a:r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Vem ansvar för livsmedelsförsörjning vid kris?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539344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>
          <a:xfrm>
            <a:off x="755576" y="1844824"/>
            <a:ext cx="8136904" cy="2664296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endParaRPr lang="sv-SE" dirty="0" smtClean="0"/>
          </a:p>
          <a:p>
            <a:pPr marL="0" indent="0">
              <a:buNone/>
            </a:pPr>
            <a:r>
              <a:rPr lang="sv-SE" sz="2800" dirty="0" smtClean="0"/>
              <a:t>Många tar för givet att det alltid finns livsmedel och att det värsta som skulle hända är ett längre elavbrott men… </a:t>
            </a:r>
          </a:p>
          <a:p>
            <a:pPr marL="0" indent="0">
              <a:buNone/>
            </a:pPr>
            <a:r>
              <a:rPr lang="sv-SE" sz="2800" dirty="0" smtClean="0"/>
              <a:t>”</a:t>
            </a:r>
            <a:r>
              <a:rPr lang="sv-SE" sz="2800" dirty="0" err="1"/>
              <a:t>W</a:t>
            </a:r>
            <a:r>
              <a:rPr lang="sv-SE" sz="2800" dirty="0" err="1" smtClean="0"/>
              <a:t>e</a:t>
            </a:r>
            <a:r>
              <a:rPr lang="sv-SE" sz="2800" dirty="0" smtClean="0"/>
              <a:t> </a:t>
            </a:r>
            <a:r>
              <a:rPr lang="sv-SE" sz="2800" dirty="0" err="1" smtClean="0"/>
              <a:t>are</a:t>
            </a:r>
            <a:r>
              <a:rPr lang="sv-SE" sz="2800" dirty="0" smtClean="0"/>
              <a:t> </a:t>
            </a:r>
            <a:r>
              <a:rPr lang="sv-SE" sz="2800" dirty="0" err="1" smtClean="0"/>
              <a:t>only</a:t>
            </a:r>
            <a:r>
              <a:rPr lang="sv-SE" sz="2800" dirty="0" smtClean="0"/>
              <a:t> </a:t>
            </a:r>
            <a:r>
              <a:rPr lang="sv-SE" sz="2800" dirty="0" err="1" smtClean="0"/>
              <a:t>three</a:t>
            </a:r>
            <a:r>
              <a:rPr lang="sv-SE" sz="2800" dirty="0" smtClean="0"/>
              <a:t> </a:t>
            </a:r>
            <a:r>
              <a:rPr lang="sv-SE" sz="2800" dirty="0" err="1" smtClean="0"/>
              <a:t>meals</a:t>
            </a:r>
            <a:r>
              <a:rPr lang="sv-SE" sz="2800" dirty="0" smtClean="0"/>
              <a:t> </a:t>
            </a:r>
            <a:r>
              <a:rPr lang="sv-SE" sz="2800" dirty="0" err="1" smtClean="0"/>
              <a:t>away</a:t>
            </a:r>
            <a:r>
              <a:rPr lang="sv-SE" sz="2800" dirty="0" smtClean="0"/>
              <a:t> from </a:t>
            </a:r>
            <a:r>
              <a:rPr lang="sv-SE" sz="2800" dirty="0" err="1" smtClean="0"/>
              <a:t>anarchy</a:t>
            </a:r>
            <a:r>
              <a:rPr lang="sv-SE" sz="2800" dirty="0" smtClean="0"/>
              <a:t>……”</a:t>
            </a:r>
          </a:p>
          <a:p>
            <a:pPr marL="0" indent="0">
              <a:buNone/>
            </a:pPr>
            <a:r>
              <a:rPr lang="sv-SE" dirty="0" smtClean="0"/>
              <a:t> </a:t>
            </a:r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Lätt att ta allt för givet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78811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>
          <a:xfrm>
            <a:off x="1619672" y="1412777"/>
            <a:ext cx="5616624" cy="4032447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sz="2800" b="1" dirty="0"/>
              <a:t>Therese Frisell</a:t>
            </a:r>
            <a:r>
              <a:rPr lang="sv-SE" sz="2800" dirty="0"/>
              <a:t/>
            </a:r>
            <a:br>
              <a:rPr lang="sv-SE" sz="2800" dirty="0"/>
            </a:br>
            <a:r>
              <a:rPr lang="sv-SE" sz="2800" i="1" dirty="0"/>
              <a:t>Rådgivningsavdelningen</a:t>
            </a:r>
            <a:r>
              <a:rPr lang="sv-SE" sz="2800" dirty="0"/>
              <a:t/>
            </a:r>
            <a:br>
              <a:rPr lang="sv-SE" sz="2800" dirty="0"/>
            </a:br>
            <a:r>
              <a:rPr lang="sv-SE" sz="2800" dirty="0"/>
              <a:t/>
            </a:r>
            <a:br>
              <a:rPr lang="sv-SE" sz="2800" dirty="0"/>
            </a:br>
            <a:r>
              <a:rPr lang="sv-SE" sz="2800" dirty="0" smtClean="0"/>
              <a:t>Box </a:t>
            </a:r>
            <a:r>
              <a:rPr lang="sv-SE" sz="2800" dirty="0"/>
              <a:t>622, 751 26 UPPSALA</a:t>
            </a:r>
            <a:br>
              <a:rPr lang="sv-SE" sz="2800" dirty="0"/>
            </a:br>
            <a:r>
              <a:rPr lang="sv-SE" sz="2800" dirty="0"/>
              <a:t>Tel. 018-17 55 86, 0733-54 53 </a:t>
            </a:r>
            <a:r>
              <a:rPr lang="sv-SE" sz="2800" dirty="0" smtClean="0"/>
              <a:t>94</a:t>
            </a:r>
          </a:p>
          <a:p>
            <a:pPr marL="0" indent="0">
              <a:buNone/>
            </a:pPr>
            <a:r>
              <a:rPr lang="sv-SE" sz="2800" dirty="0"/>
              <a:t>t</a:t>
            </a:r>
            <a:r>
              <a:rPr lang="sv-SE" sz="2800" dirty="0" smtClean="0"/>
              <a:t>herese.frisell.@slv.se</a:t>
            </a:r>
            <a:r>
              <a:rPr lang="sv-SE" sz="2800" dirty="0"/>
              <a:t/>
            </a:r>
            <a:br>
              <a:rPr lang="sv-SE" sz="2800" dirty="0"/>
            </a:br>
            <a:r>
              <a:rPr lang="sv-SE" sz="2800" dirty="0">
                <a:hlinkClick r:id="rId3"/>
              </a:rPr>
              <a:t>www.livsmedelsverket.se</a:t>
            </a:r>
            <a:endParaRPr lang="sv-SE" sz="2800" dirty="0"/>
          </a:p>
          <a:p>
            <a:pPr marL="0" indent="0">
              <a:buNone/>
            </a:pPr>
            <a:r>
              <a:rPr lang="sv-SE" dirty="0"/>
              <a:t> </a:t>
            </a:r>
          </a:p>
          <a:p>
            <a:pPr marL="0" indent="0">
              <a:buNone/>
            </a:pPr>
            <a:endParaRPr lang="sv-SE" dirty="0" smtClean="0"/>
          </a:p>
        </p:txBody>
      </p:sp>
      <p:sp>
        <p:nvSpPr>
          <p:cNvPr id="3" name="Rubrik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892094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/>
              <a:t>ändring i Livsmedelsverkets </a:t>
            </a:r>
            <a:r>
              <a:rPr lang="sv-SE" dirty="0" smtClean="0"/>
              <a:t>instruktion 1 jan 2010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”3 </a:t>
            </a:r>
            <a:r>
              <a:rPr lang="sv-SE" dirty="0"/>
              <a:t>§ </a:t>
            </a:r>
            <a:r>
              <a:rPr lang="sv-SE" dirty="0" smtClean="0"/>
              <a:t>………..</a:t>
            </a:r>
            <a:r>
              <a:rPr lang="sv-SE" i="1" dirty="0" smtClean="0"/>
              <a:t>Myndigheten </a:t>
            </a:r>
            <a:r>
              <a:rPr lang="sv-SE" i="1" dirty="0"/>
              <a:t>ska också ansvara för nationell samordning när det gäller kris- och beredskapsplanering av livsmedelsförsörjning i leden efter primärproduktionen</a:t>
            </a:r>
            <a:r>
              <a:rPr lang="sv-SE" i="1" dirty="0" smtClean="0"/>
              <a:t>.” </a:t>
            </a:r>
            <a:endParaRPr lang="sv-SE" i="1" dirty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dirty="0"/>
              <a:t>Livsmedelsverket fick även ett </a:t>
            </a:r>
            <a:r>
              <a:rPr lang="sv-SE" dirty="0" smtClean="0"/>
              <a:t>regeringsuppdrag parallellt med ändringen. Vi </a:t>
            </a:r>
            <a:r>
              <a:rPr lang="sv-SE" dirty="0"/>
              <a:t>svarade 1 nov </a:t>
            </a:r>
            <a:r>
              <a:rPr lang="sv-SE" dirty="0" smtClean="0"/>
              <a:t>2010. (Har ännu inte </a:t>
            </a:r>
            <a:r>
              <a:rPr lang="sv-SE" dirty="0"/>
              <a:t>fått något </a:t>
            </a:r>
            <a:r>
              <a:rPr lang="sv-SE" dirty="0" smtClean="0"/>
              <a:t>svar…) </a:t>
            </a:r>
            <a:endParaRPr lang="sv-SE" dirty="0"/>
          </a:p>
          <a:p>
            <a:pPr marL="0" indent="0">
              <a:buNone/>
            </a:pPr>
            <a:r>
              <a:rPr lang="sv-SE" dirty="0"/>
              <a:t/>
            </a:r>
            <a:br>
              <a:rPr lang="sv-SE" dirty="0"/>
            </a:br>
            <a:endParaRPr lang="sv-SE" dirty="0" smtClean="0"/>
          </a:p>
        </p:txBody>
      </p:sp>
      <p:sp>
        <p:nvSpPr>
          <p:cNvPr id="3" name="Rubrik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Det började med en ……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38719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dirty="0" smtClean="0"/>
              <a:t>Avveckling av statlig livsmedelslagring</a:t>
            </a:r>
          </a:p>
        </p:txBody>
      </p:sp>
      <p:sp>
        <p:nvSpPr>
          <p:cNvPr id="7171" name="Platshållare för innehåll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sv-SE" dirty="0" smtClean="0"/>
              <a:t>EU-medlemskapet tillsammans med en förändrad omvärldssituation bidrog till att man mitten av 1990-talet beslutade att avveckla livsmedelslagren</a:t>
            </a:r>
          </a:p>
          <a:p>
            <a:pPr eaLnBrk="1" hangingPunct="1"/>
            <a:r>
              <a:rPr lang="sv-SE" dirty="0" smtClean="0"/>
              <a:t>De sista lagren av livsmedel såldes ut år 2001</a:t>
            </a:r>
          </a:p>
          <a:p>
            <a:pPr eaLnBrk="1" hangingPunct="1"/>
            <a:r>
              <a:rPr lang="sv-SE" dirty="0" smtClean="0"/>
              <a:t>Tanken var sedan att avtal mellan staten och dagligvarukedjorna skulle trygga försörjningen, men några avtal blev sedan aldrig skrivna</a:t>
            </a:r>
          </a:p>
          <a:p>
            <a:pPr eaLnBrk="1" hangingPunct="1"/>
            <a:r>
              <a:rPr lang="sv-SE" dirty="0" smtClean="0"/>
              <a:t>Vid en stor övning 2007 identifierades problematiken att ingen myndighet hade ansvar för livsmedelförsörjning vid kris </a:t>
            </a:r>
          </a:p>
        </p:txBody>
      </p:sp>
    </p:spTree>
    <p:extLst>
      <p:ext uri="{BB962C8B-B14F-4D97-AF65-F5344CB8AC3E}">
        <p14:creationId xmlns:p14="http://schemas.microsoft.com/office/powerpoint/2010/main" val="789451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>
          <a:xfrm>
            <a:off x="755576" y="1484784"/>
            <a:ext cx="8136904" cy="3600400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endParaRPr lang="sv-SE" sz="2800" dirty="0" smtClean="0"/>
          </a:p>
          <a:p>
            <a:r>
              <a:rPr lang="sv-SE" sz="2800" dirty="0" smtClean="0"/>
              <a:t>De kriser som avses i uppdraget är logistikstörningar som orsakar att människor och mat inte befinner sig på samma plats. </a:t>
            </a:r>
          </a:p>
          <a:p>
            <a:r>
              <a:rPr lang="sv-SE" sz="2800" dirty="0" smtClean="0"/>
              <a:t>Kriser kan också vara incidenter som hindrar att man kan köpa livsmedel</a:t>
            </a:r>
          </a:p>
          <a:p>
            <a:r>
              <a:rPr lang="sv-SE" sz="2800" dirty="0" smtClean="0"/>
              <a:t>Livsmedelsförsörjningen kan baseras på endast importerade livsmedel – finns inget mål för svensk livsmedelproduktion……..</a:t>
            </a:r>
          </a:p>
          <a:p>
            <a:pPr marL="0" indent="0">
              <a:buNone/>
            </a:pPr>
            <a:r>
              <a:rPr lang="sv-SE" dirty="0" smtClean="0"/>
              <a:t> </a:t>
            </a:r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Hur ser Livsmedelsverket på uppdraget?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840748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dirty="0" smtClean="0"/>
              <a:t>Sårbarheter</a:t>
            </a:r>
          </a:p>
        </p:txBody>
      </p:sp>
      <p:sp>
        <p:nvSpPr>
          <p:cNvPr id="12291" name="Platshållare för innehåll 2"/>
          <p:cNvSpPr>
            <a:spLocks noGrp="1"/>
          </p:cNvSpPr>
          <p:nvPr>
            <p:ph idx="1"/>
          </p:nvPr>
        </p:nvSpPr>
        <p:spPr>
          <a:xfrm>
            <a:off x="755576" y="1556793"/>
            <a:ext cx="8136904" cy="3960439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eaLnBrk="1" hangingPunct="1"/>
            <a:endParaRPr lang="sv-SE" dirty="0" smtClean="0"/>
          </a:p>
          <a:p>
            <a:pPr eaLnBrk="1" hangingPunct="1"/>
            <a:r>
              <a:rPr lang="sv-SE" dirty="0" smtClean="0"/>
              <a:t>Sverige </a:t>
            </a:r>
            <a:r>
              <a:rPr lang="sv-SE" dirty="0"/>
              <a:t>är ett land med långa avstånd och stor glesbygd – stort beroende av transporter</a:t>
            </a:r>
          </a:p>
          <a:p>
            <a:pPr eaLnBrk="1" hangingPunct="1"/>
            <a:r>
              <a:rPr lang="sv-SE" dirty="0"/>
              <a:t>Få och stora lager inom dagligvaruhandeln</a:t>
            </a:r>
          </a:p>
          <a:p>
            <a:r>
              <a:rPr lang="sv-SE" dirty="0"/>
              <a:t>O</a:t>
            </a:r>
            <a:r>
              <a:rPr lang="sv-SE" dirty="0" smtClean="0"/>
              <a:t>msättningen är snabb många butiker får dagliga leveranser eller mer</a:t>
            </a:r>
            <a:endParaRPr lang="sv-SE" dirty="0"/>
          </a:p>
          <a:p>
            <a:pPr eaLnBrk="1" hangingPunct="1"/>
            <a:r>
              <a:rPr lang="sv-SE" dirty="0"/>
              <a:t>Stort beroende av el – i stort ingen reservel</a:t>
            </a:r>
          </a:p>
          <a:p>
            <a:pPr eaLnBrk="1" hangingPunct="1"/>
            <a:r>
              <a:rPr lang="sv-SE" dirty="0"/>
              <a:t>Logistiken </a:t>
            </a:r>
            <a:r>
              <a:rPr lang="sv-SE" dirty="0" smtClean="0"/>
              <a:t>bygger på </a:t>
            </a:r>
            <a:r>
              <a:rPr lang="sv-SE" dirty="0"/>
              <a:t>komplicerade IT-system</a:t>
            </a:r>
          </a:p>
          <a:p>
            <a:pPr eaLnBrk="1" hangingPunct="1"/>
            <a:r>
              <a:rPr lang="sv-SE" dirty="0" smtClean="0"/>
              <a:t>C:a 40 </a:t>
            </a:r>
            <a:r>
              <a:rPr lang="sv-SE" dirty="0"/>
              <a:t>% av det vi konsumerar </a:t>
            </a:r>
            <a:r>
              <a:rPr lang="sv-SE" dirty="0" smtClean="0"/>
              <a:t>är inte producerat i Sverige</a:t>
            </a:r>
          </a:p>
          <a:p>
            <a:pPr eaLnBrk="1" hangingPunct="1">
              <a:buNone/>
            </a:pPr>
            <a:r>
              <a:rPr lang="sv-SE" dirty="0" smtClean="0"/>
              <a:t>  </a:t>
            </a:r>
          </a:p>
          <a:p>
            <a:pPr marL="0" indent="0" eaLnBrk="1" hangingPunct="1">
              <a:buNone/>
            </a:pP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2112909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sz="2700" dirty="0"/>
              <a:t>Exempel på </a:t>
            </a:r>
            <a:r>
              <a:rPr lang="sv-SE" sz="2700" dirty="0" smtClean="0"/>
              <a:t>störningar som kan </a:t>
            </a:r>
            <a:r>
              <a:rPr lang="sv-SE" sz="2700" dirty="0"/>
              <a:t>påverka åtkomsten till livsmedel </a:t>
            </a:r>
            <a:r>
              <a:rPr lang="sv-SE" sz="2700" dirty="0" smtClean="0"/>
              <a:t>i butiken</a:t>
            </a:r>
            <a:endParaRPr lang="sv-SE" sz="2700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0011" y="1454605"/>
            <a:ext cx="8230626" cy="3846604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sv-SE" dirty="0" smtClean="0"/>
          </a:p>
          <a:p>
            <a:r>
              <a:rPr lang="sv-SE" dirty="0" smtClean="0"/>
              <a:t>Elavbrott – mat finns, kassasystem fungerar ej – vissa dörrar går ej att öppna – förutom att kylvaror kan bli förstöras </a:t>
            </a:r>
          </a:p>
          <a:p>
            <a:r>
              <a:rPr lang="sv-SE" dirty="0" smtClean="0"/>
              <a:t>Störningar i finansiella system – mat finns men går ej att köpa med kort, eller genom kontantuttag </a:t>
            </a:r>
            <a:endParaRPr lang="sv-SE" dirty="0"/>
          </a:p>
          <a:p>
            <a:r>
              <a:rPr lang="sv-SE" dirty="0" smtClean="0"/>
              <a:t>Oväder – leveranser kommer ej fram till butik, alternativt mat finns i butiken men det går ej att ta sig dit </a:t>
            </a:r>
          </a:p>
          <a:p>
            <a:endParaRPr lang="sv-SE" dirty="0" smtClean="0"/>
          </a:p>
          <a:p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10858568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>
          <a:xfrm>
            <a:off x="755576" y="1556793"/>
            <a:ext cx="8136904" cy="432048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sv-SE" dirty="0" smtClean="0"/>
          </a:p>
          <a:p>
            <a:r>
              <a:rPr lang="sv-SE" sz="2600" dirty="0" smtClean="0"/>
              <a:t>Ha en kontinuerlig dialog med berörda aktörer genom samrådsgruppen ”SKAL”, samt genomföra gemensamma aktiviteter</a:t>
            </a:r>
          </a:p>
          <a:p>
            <a:r>
              <a:rPr lang="sv-SE" sz="2600" dirty="0"/>
              <a:t>R</a:t>
            </a:r>
            <a:r>
              <a:rPr lang="sv-SE" sz="2600" dirty="0" smtClean="0"/>
              <a:t>isk- </a:t>
            </a:r>
            <a:r>
              <a:rPr lang="sv-SE" sz="2600" dirty="0"/>
              <a:t>och sårbarhetsanalyser </a:t>
            </a:r>
            <a:r>
              <a:rPr lang="sv-SE" sz="2600" dirty="0" smtClean="0"/>
              <a:t>för livsmedelkedjan</a:t>
            </a:r>
            <a:endParaRPr lang="sv-SE" sz="2600" dirty="0"/>
          </a:p>
          <a:p>
            <a:r>
              <a:rPr lang="sv-SE" sz="2600" dirty="0" smtClean="0"/>
              <a:t>Arbeta förebyggande med problem kan försvåra krishantering, till exempel konkurrenslagstiftningen vid behov av samarbete mellan dagligvaruhandelns aktörer</a:t>
            </a:r>
          </a:p>
          <a:p>
            <a:r>
              <a:rPr lang="sv-SE" sz="2600" dirty="0" smtClean="0"/>
              <a:t>Ge stöd till kommuner/län i krisplanering i arbetet med resultatmål</a:t>
            </a:r>
          </a:p>
          <a:p>
            <a:r>
              <a:rPr lang="sv-SE" sz="2600" dirty="0" smtClean="0"/>
              <a:t>Utvärdera kriser och incidenter</a:t>
            </a:r>
          </a:p>
          <a:p>
            <a:r>
              <a:rPr lang="sv-SE" sz="2600" dirty="0" smtClean="0"/>
              <a:t>Följa upp resultatmål för livsmedelförsörjning, med mera</a:t>
            </a:r>
          </a:p>
          <a:p>
            <a:pPr marL="0" indent="0">
              <a:buNone/>
            </a:pPr>
            <a:endParaRPr lang="sv-SE" dirty="0" smtClean="0"/>
          </a:p>
          <a:p>
            <a:endParaRPr lang="sv-SE" dirty="0" smtClean="0"/>
          </a:p>
          <a:p>
            <a:pPr marL="0" indent="0">
              <a:buNone/>
            </a:pPr>
            <a:endParaRPr lang="sv-SE" dirty="0" smtClean="0"/>
          </a:p>
        </p:txBody>
      </p:sp>
      <p:sp>
        <p:nvSpPr>
          <p:cNvPr id="3" name="Rubrik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Tankar om Livsmedelsverkets roll vid livsmedelsförsörjning vid kris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14685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>
          <a:xfrm>
            <a:off x="755576" y="1628801"/>
            <a:ext cx="8136904" cy="3312367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sv-SE" dirty="0" smtClean="0"/>
          </a:p>
          <a:p>
            <a:r>
              <a:rPr lang="sv-SE" dirty="0" smtClean="0"/>
              <a:t>Även agera </a:t>
            </a:r>
            <a:r>
              <a:rPr lang="sv-SE" dirty="0"/>
              <a:t>i händelse av </a:t>
            </a:r>
            <a:r>
              <a:rPr lang="sv-SE" dirty="0" smtClean="0"/>
              <a:t>kris som en samverkanspart och vid behov agera som koordinator</a:t>
            </a:r>
          </a:p>
          <a:p>
            <a:pPr marL="0" indent="0">
              <a:buNone/>
            </a:pPr>
            <a:endParaRPr lang="sv-SE" dirty="0" smtClean="0"/>
          </a:p>
          <a:p>
            <a:r>
              <a:rPr lang="sv-SE" dirty="0"/>
              <a:t>Förvalta långsiktiga och strategiska </a:t>
            </a:r>
            <a:r>
              <a:rPr lang="sv-SE" dirty="0" smtClean="0"/>
              <a:t>frågor som rör livsmedelsförsörjning, tills ansvarsfrågan för dessa </a:t>
            </a:r>
            <a:r>
              <a:rPr lang="sv-SE" dirty="0"/>
              <a:t>är </a:t>
            </a:r>
            <a:r>
              <a:rPr lang="sv-SE" dirty="0" smtClean="0"/>
              <a:t>utredd</a:t>
            </a:r>
          </a:p>
          <a:p>
            <a:endParaRPr lang="sv-SE" dirty="0" smtClean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Livsmedelsverkets ”överkurs”…….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351206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Resultatmål för samhällets krisberedskap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55576" y="1556793"/>
            <a:ext cx="8136904" cy="439248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sv-SE" dirty="0" smtClean="0"/>
          </a:p>
          <a:p>
            <a:pPr marL="0" indent="0">
              <a:buNone/>
            </a:pPr>
            <a:r>
              <a:rPr lang="sv-SE" sz="2800" dirty="0" smtClean="0"/>
              <a:t>Regeringuppdrag 2010 till MSB (Myndigheten för Samhällsskydd och beredskap) att ta fram resultatmål. MSB valde att ta fram för resultatmål för följande grundläggande behov,  </a:t>
            </a:r>
            <a:r>
              <a:rPr lang="sv-SE" sz="2800" u="sng" dirty="0" smtClean="0"/>
              <a:t>värme</a:t>
            </a:r>
            <a:r>
              <a:rPr lang="sv-SE" sz="2800" dirty="0" smtClean="0"/>
              <a:t>, </a:t>
            </a:r>
            <a:r>
              <a:rPr lang="sv-SE" sz="2800" u="sng" dirty="0" smtClean="0"/>
              <a:t>dricksvatten</a:t>
            </a:r>
            <a:r>
              <a:rPr lang="sv-SE" sz="2800" dirty="0" smtClean="0"/>
              <a:t> och </a:t>
            </a:r>
            <a:r>
              <a:rPr lang="sv-SE" sz="2800" u="sng" dirty="0" smtClean="0"/>
              <a:t>livsmedel</a:t>
            </a:r>
            <a:r>
              <a:rPr lang="sv-SE" sz="2800" dirty="0" smtClean="0"/>
              <a:t>. </a:t>
            </a:r>
          </a:p>
          <a:p>
            <a:endParaRPr lang="sv-SE" sz="2800" dirty="0" smtClean="0"/>
          </a:p>
        </p:txBody>
      </p:sp>
    </p:spTree>
    <p:extLst>
      <p:ext uri="{BB962C8B-B14F-4D97-AF65-F5344CB8AC3E}">
        <p14:creationId xmlns:p14="http://schemas.microsoft.com/office/powerpoint/2010/main" val="999148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LV Hall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SLV Hallon</Template>
  <TotalTime>2237</TotalTime>
  <Words>740</Words>
  <Application>Microsoft Macintosh PowerPoint</Application>
  <PresentationFormat>Bildspel på skärmen (4:3)</PresentationFormat>
  <Paragraphs>84</Paragraphs>
  <Slides>15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15</vt:i4>
      </vt:variant>
    </vt:vector>
  </HeadingPairs>
  <TitlesOfParts>
    <vt:vector size="16" baseType="lpstr">
      <vt:lpstr>SLV Hallon</vt:lpstr>
      <vt:lpstr>Work Shop Från plåtburk till plastkort Malmö 2013-11-20</vt:lpstr>
      <vt:lpstr>Det började med en ……</vt:lpstr>
      <vt:lpstr>Avveckling av statlig livsmedelslagring</vt:lpstr>
      <vt:lpstr>Hur ser Livsmedelsverket på uppdraget?</vt:lpstr>
      <vt:lpstr>Sårbarheter</vt:lpstr>
      <vt:lpstr>Exempel på störningar som kan påverka åtkomsten till livsmedel i butiken</vt:lpstr>
      <vt:lpstr>Tankar om Livsmedelsverkets roll vid livsmedelsförsörjning vid kris</vt:lpstr>
      <vt:lpstr>Livsmedelsverkets ”överkurs”…….</vt:lpstr>
      <vt:lpstr>Resultatmål för samhällets krisberedskap</vt:lpstr>
      <vt:lpstr>Resultatmål livsmedelsförsörjning</vt:lpstr>
      <vt:lpstr>Resultatmål livsmedelsförsörjning för vård och omsorg</vt:lpstr>
      <vt:lpstr>Resultatmål livsmedelsförsörjning individer</vt:lpstr>
      <vt:lpstr>Vem ansvar för livsmedelsförsörjning vid kris?</vt:lpstr>
      <vt:lpstr>Lätt att ta allt för givet</vt:lpstr>
      <vt:lpstr>PowerPoint-presentation</vt:lpstr>
    </vt:vector>
  </TitlesOfParts>
  <Manager/>
  <Company>Livsmedelsverket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Dialogmöte  WTC 2013-11-13</dc:title>
  <dc:subject/>
  <dc:creator>Frisell Therese RG_RÅ</dc:creator>
  <cp:keywords/>
  <dc:description/>
  <cp:lastModifiedBy>Magnus Qvant</cp:lastModifiedBy>
  <cp:revision>45</cp:revision>
  <cp:lastPrinted>2013-12-13T10:04:33Z</cp:lastPrinted>
  <dcterms:created xsi:type="dcterms:W3CDTF">2013-11-12T10:23:58Z</dcterms:created>
  <dcterms:modified xsi:type="dcterms:W3CDTF">2013-12-13T10:07:31Z</dcterms:modified>
  <cp:category/>
</cp:coreProperties>
</file>