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</p:sldMasterIdLst>
  <p:sldIdLst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3048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AE56-D7F5-B349-A5EE-1666D6AFBBF7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6EC0-AB2C-944E-85A9-DE747DAC5F4E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439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AE56-D7F5-B349-A5EE-1666D6AFBBF7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6EC0-AB2C-944E-85A9-DE747DAC5F4E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606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AE56-D7F5-B349-A5EE-1666D6AFBBF7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6EC0-AB2C-944E-85A9-DE747DAC5F4E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7344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5" rIns="91407" bIns="45705" rtlCol="0" anchor="ctr"/>
          <a:lstStyle/>
          <a:p>
            <a:pPr algn="ctr" defTabSz="457035"/>
            <a:endParaRPr lang="sv-SE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486" y="1268526"/>
            <a:ext cx="4145805" cy="436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28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5" rIns="91407" bIns="45705" rtlCol="0" anchor="ctr"/>
          <a:lstStyle/>
          <a:p>
            <a:pPr algn="ctr" defTabSz="914070"/>
            <a:endParaRPr lang="sv-S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486" y="1268526"/>
            <a:ext cx="4145805" cy="436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390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5" rIns="91407" bIns="45705" rtlCol="0" anchor="ctr"/>
          <a:lstStyle/>
          <a:p>
            <a:pPr algn="ctr" defTabSz="914070"/>
            <a:endParaRPr lang="sv-S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06091" y="2686368"/>
            <a:ext cx="7286972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519201" y="6357815"/>
            <a:ext cx="705036" cy="240208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l">
              <a:defRPr sz="700">
                <a:solidFill>
                  <a:schemeClr val="bg1"/>
                </a:solidFill>
              </a:defRPr>
            </a:lvl1pPr>
          </a:lstStyle>
          <a:p>
            <a:fld id="{980721FA-71B0-433F-ABC1-478B2139F6C0}" type="datetimeFigureOut">
              <a:rPr lang="sv-SE" smtClean="0">
                <a:solidFill>
                  <a:srgbClr val="FFFFFF"/>
                </a:solidFill>
                <a:latin typeface="Arial"/>
              </a:rPr>
              <a:pPr/>
              <a:t>18-11-07</a:t>
            </a:fld>
            <a:endParaRPr lang="sv-S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733060" y="6357815"/>
            <a:ext cx="1750708" cy="240208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l">
              <a:defRPr sz="700" b="1">
                <a:solidFill>
                  <a:schemeClr val="bg1"/>
                </a:solidFill>
              </a:defRPr>
            </a:lvl1pPr>
          </a:lstStyle>
          <a:p>
            <a:r>
              <a:rPr lang="sv-SE" smtClean="0">
                <a:solidFill>
                  <a:srgbClr val="FFFFFF"/>
                </a:solidFill>
                <a:latin typeface="Arial"/>
              </a:rPr>
              <a:t>Presentation name</a:t>
            </a:r>
            <a:endParaRPr lang="sv-SE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7505" y="6357815"/>
            <a:ext cx="591098" cy="240208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2E88D30C-FD66-4212-A471-8D3EEED72B9C}" type="slidenum">
              <a:rPr lang="sv-SE" smtClean="0">
                <a:solidFill>
                  <a:srgbClr val="FFFFFF"/>
                </a:solidFill>
                <a:latin typeface="Arial"/>
              </a:rPr>
              <a:pPr/>
              <a:t>‹Nr.›</a:t>
            </a:fld>
            <a:endParaRPr lang="sv-S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9" name="Rak 8"/>
          <p:cNvCxnSpPr/>
          <p:nvPr userDrawn="1"/>
        </p:nvCxnSpPr>
        <p:spPr>
          <a:xfrm>
            <a:off x="722029" y="6153428"/>
            <a:ext cx="62866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282" y="6122603"/>
            <a:ext cx="1173517" cy="44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602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6147" y="532176"/>
            <a:ext cx="8035047" cy="1554853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1559" y="2541114"/>
            <a:ext cx="8016503" cy="3250087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21FA-71B0-433F-ABC1-478B2139F6C0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30C-FD66-4212-A471-8D3EEED72B9C}" type="slidenum">
              <a:rPr lang="sv-SE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5695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11561" y="2542962"/>
            <a:ext cx="3825503" cy="324824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82959" y="2542962"/>
            <a:ext cx="3825503" cy="324824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21FA-71B0-433F-ABC1-478B2139F6C0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30C-FD66-4212-A471-8D3EEED72B9C}" type="slidenum">
              <a:rPr lang="sv-SE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7478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21FA-71B0-433F-ABC1-478B2139F6C0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30C-FD66-4212-A471-8D3EEED72B9C}" type="slidenum">
              <a:rPr lang="sv-SE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996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21FA-71B0-433F-ABC1-478B2139F6C0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30C-FD66-4212-A471-8D3EEED72B9C}" type="slidenum">
              <a:rPr lang="sv-SE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83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AE56-D7F5-B349-A5EE-1666D6AFBBF7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6EC0-AB2C-944E-85A9-DE747DAC5F4E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353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2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AE56-D7F5-B349-A5EE-1666D6AFBBF7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6EC0-AB2C-944E-85A9-DE747DAC5F4E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2676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AE56-D7F5-B349-A5EE-1666D6AFBBF7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6EC0-AB2C-944E-85A9-DE747DAC5F4E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149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AE56-D7F5-B349-A5EE-1666D6AFBBF7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6EC0-AB2C-944E-85A9-DE747DAC5F4E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704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AE56-D7F5-B349-A5EE-1666D6AFBBF7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6EC0-AB2C-944E-85A9-DE747DAC5F4E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182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AE56-D7F5-B349-A5EE-1666D6AFBBF7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6EC0-AB2C-944E-85A9-DE747DAC5F4E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138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AE56-D7F5-B349-A5EE-1666D6AFBBF7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6EC0-AB2C-944E-85A9-DE747DAC5F4E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6214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35" indent="0">
              <a:buNone/>
              <a:defRPr sz="2800"/>
            </a:lvl2pPr>
            <a:lvl3pPr marL="914070" indent="0">
              <a:buNone/>
              <a:defRPr sz="2400"/>
            </a:lvl3pPr>
            <a:lvl4pPr marL="1371105" indent="0">
              <a:buNone/>
              <a:defRPr sz="2000"/>
            </a:lvl4pPr>
            <a:lvl5pPr marL="1828141" indent="0">
              <a:buNone/>
              <a:defRPr sz="2000"/>
            </a:lvl5pPr>
            <a:lvl6pPr marL="2285176" indent="0">
              <a:buNone/>
              <a:defRPr sz="2000"/>
            </a:lvl6pPr>
            <a:lvl7pPr marL="2742213" indent="0">
              <a:buNone/>
              <a:defRPr sz="2000"/>
            </a:lvl7pPr>
            <a:lvl8pPr marL="3199248" indent="0">
              <a:buNone/>
              <a:defRPr sz="2000"/>
            </a:lvl8pPr>
            <a:lvl9pPr marL="3656283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AE56-D7F5-B349-A5EE-1666D6AFBBF7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6EC0-AB2C-944E-85A9-DE747DAC5F4E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981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theme" Target="../theme/theme2.xml"/><Relationship Id="rId8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07" tIns="45705" rIns="91407" bIns="45705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07" tIns="45705" rIns="91407" bIns="45705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035"/>
            <a:fld id="{BB20AE56-D7F5-B349-A5EE-1666D6AFBBF7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035"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035"/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035"/>
            <a:fld id="{D1906EC0-AB2C-944E-85A9-DE747DAC5F4E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035"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7919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03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77" indent="-342777" algn="l" defTabSz="45703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83" indent="-285646" algn="l" defTabSz="457035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89" indent="-228518" algn="l" defTabSz="45703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24" indent="-228518" algn="l" defTabSz="457035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59" indent="-228518" algn="l" defTabSz="457035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94" indent="-228518" algn="l" defTabSz="45703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29" indent="-228518" algn="l" defTabSz="45703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66" indent="-228518" algn="l" defTabSz="45703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02" indent="-228518" algn="l" defTabSz="45703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5" algn="l" defTabSz="457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0" algn="l" defTabSz="457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5" algn="l" defTabSz="457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1" algn="l" defTabSz="457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76" algn="l" defTabSz="457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13" algn="l" defTabSz="457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48" algn="l" defTabSz="457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83" algn="l" defTabSz="4570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86147" y="532176"/>
            <a:ext cx="8029818" cy="1528672"/>
          </a:xfrm>
          <a:prstGeom prst="rect">
            <a:avLst/>
          </a:prstGeom>
        </p:spPr>
        <p:txBody>
          <a:bodyPr vert="horz" lIns="91407" tIns="45705" rIns="91407" bIns="45705" rtlCol="0" anchor="t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11562" y="2545252"/>
            <a:ext cx="8004405" cy="3240360"/>
          </a:xfrm>
          <a:prstGeom prst="rect">
            <a:avLst/>
          </a:prstGeom>
        </p:spPr>
        <p:txBody>
          <a:bodyPr vert="horz" lIns="91407" tIns="45705" rIns="91407" bIns="45705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519201" y="6357815"/>
            <a:ext cx="705036" cy="240208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70"/>
            <a:fld id="{980721FA-71B0-433F-ABC1-478B2139F6C0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Arial"/>
              </a:rPr>
              <a:pPr defTabSz="914070"/>
              <a:t>18-11-07</a:t>
            </a:fld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733060" y="6357815"/>
            <a:ext cx="1750708" cy="240208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l">
              <a:defRPr sz="7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70"/>
            <a:r>
              <a:rPr lang="sv-SE" smtClean="0">
                <a:solidFill>
                  <a:prstClr val="black">
                    <a:tint val="75000"/>
                  </a:prstClr>
                </a:solidFill>
                <a:latin typeface="Arial"/>
              </a:rPr>
              <a:t>Presentation name</a:t>
            </a:r>
            <a:endParaRPr lang="sv-SE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7505" y="6357815"/>
            <a:ext cx="591098" cy="240208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70"/>
            <a:fld id="{2E88D30C-FD66-4212-A471-8D3EEED72B9C}" type="slidenum">
              <a:rPr lang="sv-SE" smtClean="0">
                <a:solidFill>
                  <a:prstClr val="black">
                    <a:tint val="75000"/>
                  </a:prstClr>
                </a:solidFill>
                <a:latin typeface="Arial"/>
              </a:rPr>
              <a:pPr defTabSz="914070"/>
              <a:t>‹Nr.›</a:t>
            </a:fld>
            <a:endParaRPr lang="sv-SE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pic>
        <p:nvPicPr>
          <p:cNvPr id="8" name="Platshållare för innehåll 4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599" y="6122350"/>
            <a:ext cx="1177369" cy="445879"/>
          </a:xfrm>
          <a:prstGeom prst="rect">
            <a:avLst/>
          </a:prstGeom>
        </p:spPr>
      </p:pic>
      <p:cxnSp>
        <p:nvCxnSpPr>
          <p:cNvPr id="9" name="Rak 8"/>
          <p:cNvCxnSpPr/>
          <p:nvPr userDrawn="1"/>
        </p:nvCxnSpPr>
        <p:spPr>
          <a:xfrm>
            <a:off x="722029" y="6153428"/>
            <a:ext cx="6286647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99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070" rtl="0" eaLnBrk="1" latinLnBrk="0" hangingPunct="1">
        <a:lnSpc>
          <a:spcPts val="4599"/>
        </a:lnSpc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5017" indent="-265017" algn="l" defTabSz="914070" rtl="0" eaLnBrk="1" latinLnBrk="0" hangingPunct="1"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1pPr>
      <a:lvl2pPr marL="528447" indent="-274539" algn="l" defTabSz="914070" rtl="0" eaLnBrk="1" latinLnBrk="0" hangingPunct="1"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726813" indent="-198366" algn="l" defTabSz="914070" rtl="0" eaLnBrk="1" latinLnBrk="0" hangingPunct="1"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1599624" indent="-228518" algn="l" defTabSz="91407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6659" indent="-228518" algn="l" defTabSz="91407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3694" indent="-228518" algn="l" defTabSz="9140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29" indent="-228518" algn="l" defTabSz="9140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66" indent="-228518" algn="l" defTabSz="9140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02" indent="-228518" algn="l" defTabSz="9140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5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0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5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1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76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13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48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83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49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 7. Styrelsens ekonomiska redogörelse</a:t>
            </a:r>
            <a:endParaRPr lang="sv-SE" sz="320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086715"/>
              </p:ext>
            </p:extLst>
          </p:nvPr>
        </p:nvGraphicFramePr>
        <p:xfrm>
          <a:off x="1906947" y="2133600"/>
          <a:ext cx="5746919" cy="2963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7521"/>
                <a:gridCol w="2589398"/>
              </a:tblGrid>
              <a:tr h="404422">
                <a:tc>
                  <a:txBody>
                    <a:bodyPr/>
                    <a:lstStyle/>
                    <a:p>
                      <a:r>
                        <a:rPr lang="sv-SE" dirty="0" smtClean="0"/>
                        <a:t>Ing</a:t>
                      </a:r>
                      <a:r>
                        <a:rPr lang="sv-SE" baseline="0" dirty="0" smtClean="0"/>
                        <a:t> balans jan 2018</a:t>
                      </a:r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 864 264 kr</a:t>
                      </a:r>
                      <a:endParaRPr lang="sv-SE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06204">
                <a:tc>
                  <a:txBody>
                    <a:bodyPr/>
                    <a:lstStyle/>
                    <a:p>
                      <a:r>
                        <a:rPr lang="sv-SE" dirty="0" smtClean="0"/>
                        <a:t>Resultat  31/10-18</a:t>
                      </a:r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-734 173 kr</a:t>
                      </a:r>
                      <a:endParaRPr lang="sv-SE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6204">
                <a:tc>
                  <a:txBody>
                    <a:bodyPr/>
                    <a:lstStyle/>
                    <a:p>
                      <a:r>
                        <a:rPr lang="sv-SE" dirty="0" smtClean="0"/>
                        <a:t>Balans 31/10</a:t>
                      </a:r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 130 091 kr</a:t>
                      </a:r>
                      <a:endParaRPr lang="sv-SE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6204">
                <a:tc>
                  <a:txBody>
                    <a:bodyPr/>
                    <a:lstStyle/>
                    <a:p>
                      <a:r>
                        <a:rPr lang="sv-SE" dirty="0" smtClean="0"/>
                        <a:t>Sålda aktier</a:t>
                      </a:r>
                      <a:r>
                        <a:rPr lang="sv-SE" baseline="0" dirty="0" smtClean="0"/>
                        <a:t> RRIAB</a:t>
                      </a:r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-100</a:t>
                      </a:r>
                      <a:r>
                        <a:rPr lang="sv-SE" baseline="0" dirty="0" smtClean="0"/>
                        <a:t> 000 kr</a:t>
                      </a:r>
                      <a:endParaRPr lang="sv-SE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34096">
                <a:tc>
                  <a:txBody>
                    <a:bodyPr/>
                    <a:lstStyle/>
                    <a:p>
                      <a:r>
                        <a:rPr lang="sv-SE" dirty="0" smtClean="0"/>
                        <a:t>Försäljningsbelopp</a:t>
                      </a:r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 84 700 kr</a:t>
                      </a:r>
                      <a:endParaRPr lang="sv-SE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204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Utg</a:t>
                      </a:r>
                      <a:r>
                        <a:rPr lang="sv-SE" baseline="0" dirty="0" smtClean="0"/>
                        <a:t> balans 31/10 </a:t>
                      </a:r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 114</a:t>
                      </a:r>
                      <a:r>
                        <a:rPr lang="sv-SE" baseline="0" dirty="0" smtClean="0"/>
                        <a:t> 791</a:t>
                      </a:r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85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9</a:t>
            </a:r>
            <a:r>
              <a:rPr lang="sv-SE" dirty="0" smtClean="0"/>
              <a:t>. Val av styrelseledamöter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1559" y="2087030"/>
            <a:ext cx="8016503" cy="3704172"/>
          </a:xfrm>
        </p:spPr>
        <p:txBody>
          <a:bodyPr>
            <a:normAutofit/>
          </a:bodyPr>
          <a:lstStyle/>
          <a:p>
            <a:r>
              <a:rPr lang="sv-SE" sz="2400" dirty="0" smtClean="0"/>
              <a:t>Mikael Edelstam, Miljökonsult AB (ordf.)</a:t>
            </a:r>
          </a:p>
          <a:p>
            <a:r>
              <a:rPr lang="sv-SE" sz="2400" dirty="0" smtClean="0"/>
              <a:t>Per-Arne Nilsson, Malmö Stad</a:t>
            </a:r>
          </a:p>
          <a:p>
            <a:r>
              <a:rPr lang="sv-SE" sz="2400" dirty="0" smtClean="0"/>
              <a:t>Mats Persson, Learning </a:t>
            </a:r>
            <a:r>
              <a:rPr lang="sv-SE" sz="2400" dirty="0" err="1" smtClean="0"/>
              <a:t>Well</a:t>
            </a:r>
            <a:r>
              <a:rPr lang="sv-SE" sz="2400" dirty="0" smtClean="0"/>
              <a:t> South AB</a:t>
            </a:r>
          </a:p>
          <a:p>
            <a:r>
              <a:rPr lang="sv-SE" sz="2400" dirty="0" smtClean="0"/>
              <a:t>Ulf Nilsson, Räddningstjänsten Syd</a:t>
            </a:r>
          </a:p>
          <a:p>
            <a:r>
              <a:rPr lang="sv-SE" sz="2400" dirty="0" smtClean="0"/>
              <a:t>Magnus Qvant, Nordic Urban Resilience </a:t>
            </a:r>
            <a:r>
              <a:rPr lang="sv-SE" sz="2400" dirty="0" err="1" smtClean="0"/>
              <a:t>Institute</a:t>
            </a:r>
            <a:r>
              <a:rPr lang="sv-SE" sz="2400" dirty="0" smtClean="0"/>
              <a:t> AB </a:t>
            </a:r>
          </a:p>
          <a:p>
            <a:r>
              <a:rPr lang="sv-SE" sz="2400" dirty="0" smtClean="0"/>
              <a:t>Mikael Marklund, Lloyds Register (</a:t>
            </a:r>
            <a:r>
              <a:rPr lang="sv-SE" sz="2400" dirty="0" err="1" smtClean="0"/>
              <a:t>v.ordf</a:t>
            </a:r>
            <a:r>
              <a:rPr lang="sv-SE" sz="2400" dirty="0" smtClean="0"/>
              <a:t>)</a:t>
            </a:r>
          </a:p>
          <a:p>
            <a:endParaRPr lang="sv-SE" sz="2400" dirty="0" smtClean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842158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10. Årsavgifter 2019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1559" y="2087030"/>
            <a:ext cx="8016503" cy="3704172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Årsavgift består av Medlemsavgift och Serviceavgift</a:t>
            </a:r>
          </a:p>
          <a:p>
            <a:r>
              <a:rPr lang="sv-SE" dirty="0" smtClean="0"/>
              <a:t>Medlemsavgiften är utan moms, ej avdragsgill</a:t>
            </a:r>
          </a:p>
          <a:p>
            <a:r>
              <a:rPr lang="sv-SE" dirty="0" smtClean="0"/>
              <a:t>Serviceavgiften är momsbelagd och är avdragsgill.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 smtClean="0"/>
              <a:t>Årsavgiftens storlek beslutas av ordinarie årsstämma 2019 (Q1).</a:t>
            </a:r>
          </a:p>
          <a:p>
            <a:pPr marL="0" indent="0">
              <a:buNone/>
            </a:pPr>
            <a:r>
              <a:rPr lang="sv-SE" dirty="0" smtClean="0"/>
              <a:t>Årsavgifter faktureras efter att medlemmarna accepterat erbjudandet om  fortsatt medlemskap i RRA. De medlemmar som väljer att </a:t>
            </a:r>
            <a:r>
              <a:rPr lang="sv-SE" u="sng" dirty="0" smtClean="0"/>
              <a:t>inte</a:t>
            </a:r>
            <a:r>
              <a:rPr lang="sv-SE" dirty="0" smtClean="0"/>
              <a:t> acceptera erbjudandet faktureras </a:t>
            </a:r>
            <a:r>
              <a:rPr lang="sv-SE" u="sng" dirty="0" smtClean="0"/>
              <a:t>inte</a:t>
            </a:r>
            <a:r>
              <a:rPr lang="sv-SE" dirty="0" smtClean="0"/>
              <a:t> någon årsavgift för 2019.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2954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6147" y="532177"/>
            <a:ext cx="8035047" cy="972286"/>
          </a:xfrm>
        </p:spPr>
        <p:txBody>
          <a:bodyPr>
            <a:normAutofit/>
          </a:bodyPr>
          <a:lstStyle/>
          <a:p>
            <a:r>
              <a:rPr lang="sv-SE" sz="2800" dirty="0" smtClean="0"/>
              <a:t>11. Verksamhetsplan 2018-11-08 </a:t>
            </a:r>
            <a:r>
              <a:rPr lang="mr-IN" sz="2800" dirty="0" smtClean="0"/>
              <a:t>–</a:t>
            </a:r>
            <a:r>
              <a:rPr lang="sv-SE" sz="2800" dirty="0" smtClean="0"/>
              <a:t> 2019-03-31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1559" y="1504463"/>
            <a:ext cx="8016503" cy="46892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 smtClean="0"/>
              <a:t>November</a:t>
            </a:r>
          </a:p>
          <a:p>
            <a:r>
              <a:rPr lang="sv-SE" dirty="0" smtClean="0"/>
              <a:t>Deltar i Barcelona Smart City </a:t>
            </a:r>
            <a:r>
              <a:rPr lang="sv-SE" dirty="0"/>
              <a:t>Expo </a:t>
            </a:r>
            <a:r>
              <a:rPr lang="sv-SE" dirty="0" smtClean="0"/>
              <a:t>World Congress och Barcelona Resilience </a:t>
            </a:r>
            <a:r>
              <a:rPr lang="sv-SE" dirty="0" err="1" smtClean="0"/>
              <a:t>Week</a:t>
            </a:r>
            <a:r>
              <a:rPr lang="sv-SE" dirty="0" smtClean="0"/>
              <a:t> (UN)</a:t>
            </a:r>
          </a:p>
          <a:p>
            <a:r>
              <a:rPr lang="sv-SE" dirty="0" smtClean="0"/>
              <a:t>Malmö 0707 frukostmöte den 29/11 om autonom godstrafik</a:t>
            </a:r>
          </a:p>
          <a:p>
            <a:r>
              <a:rPr lang="sv-SE" dirty="0" smtClean="0"/>
              <a:t>Call for </a:t>
            </a:r>
            <a:r>
              <a:rPr lang="sv-SE" dirty="0" err="1" smtClean="0"/>
              <a:t>contribution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Resilient </a:t>
            </a:r>
            <a:r>
              <a:rPr lang="sv-SE" dirty="0" err="1" smtClean="0"/>
              <a:t>Cities</a:t>
            </a:r>
            <a:r>
              <a:rPr lang="sv-SE" dirty="0" smtClean="0"/>
              <a:t> 2019</a:t>
            </a:r>
          </a:p>
          <a:p>
            <a:pPr marL="0" indent="0">
              <a:buNone/>
            </a:pPr>
            <a:r>
              <a:rPr lang="sv-SE" dirty="0" smtClean="0"/>
              <a:t>December</a:t>
            </a:r>
          </a:p>
          <a:p>
            <a:r>
              <a:rPr lang="sv-SE" dirty="0" err="1" smtClean="0"/>
              <a:t>RRsn</a:t>
            </a:r>
            <a:r>
              <a:rPr lang="sv-SE" dirty="0" smtClean="0"/>
              <a:t> har </a:t>
            </a:r>
            <a:r>
              <a:rPr lang="sv-SE" dirty="0" err="1" smtClean="0"/>
              <a:t>worskhop</a:t>
            </a:r>
            <a:r>
              <a:rPr lang="sv-SE" dirty="0" smtClean="0"/>
              <a:t> om ”</a:t>
            </a:r>
            <a:r>
              <a:rPr lang="sv-SE" dirty="0" err="1" smtClean="0"/>
              <a:t>Vidarutveckling</a:t>
            </a:r>
            <a:r>
              <a:rPr lang="sv-SE" dirty="0" smtClean="0"/>
              <a:t> av stadsparken i Skurup”, ett uppdrag från Skurups kommun, 2/12.</a:t>
            </a:r>
          </a:p>
          <a:p>
            <a:pPr marL="0" indent="0">
              <a:buNone/>
            </a:pPr>
            <a:r>
              <a:rPr lang="sv-SE" dirty="0" smtClean="0"/>
              <a:t>Januari - Mars</a:t>
            </a:r>
          </a:p>
          <a:p>
            <a:r>
              <a:rPr lang="sv-SE" dirty="0" smtClean="0"/>
              <a:t>Frukostmöte om det nya totalförsvaret och ett resilient samhälle.</a:t>
            </a:r>
          </a:p>
          <a:p>
            <a:r>
              <a:rPr lang="sv-SE" dirty="0" err="1" smtClean="0"/>
              <a:t>Functional</a:t>
            </a:r>
            <a:r>
              <a:rPr lang="sv-SE" dirty="0" smtClean="0"/>
              <a:t> </a:t>
            </a:r>
            <a:r>
              <a:rPr lang="sv-SE" dirty="0" err="1" smtClean="0"/>
              <a:t>Cities</a:t>
            </a:r>
            <a:r>
              <a:rPr lang="sv-SE" dirty="0" smtClean="0"/>
              <a:t> 2019 och årsstämma</a:t>
            </a:r>
          </a:p>
          <a:p>
            <a:pPr marL="0" indent="0">
              <a:buNone/>
            </a:pPr>
            <a:r>
              <a:rPr lang="sv-SE" dirty="0" smtClean="0"/>
              <a:t>Vidare så arbetar utvecklingsgruppen med ett antal </a:t>
            </a:r>
            <a:r>
              <a:rPr lang="sv-SE" dirty="0" err="1" smtClean="0"/>
              <a:t>leads</a:t>
            </a:r>
            <a:r>
              <a:rPr lang="sv-SE" dirty="0" smtClean="0"/>
              <a:t> för projekt av varierande storlek.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812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Tack för idag!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64628" y="1856019"/>
            <a:ext cx="8016503" cy="15447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Bildobjekt 3" descr="RRA_Urban_Flow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06" y="2087029"/>
            <a:ext cx="7968010" cy="371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12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Office-tema">
  <a:themeElements>
    <a:clrScheme name="RGA2015">
      <a:dk1>
        <a:sysClr val="windowText" lastClr="000000"/>
      </a:dk1>
      <a:lt1>
        <a:srgbClr val="FFFFFF"/>
      </a:lt1>
      <a:dk2>
        <a:srgbClr val="3CB7B2"/>
      </a:dk2>
      <a:lt2>
        <a:srgbClr val="7C7C7B"/>
      </a:lt2>
      <a:accent1>
        <a:srgbClr val="5A9AD3"/>
      </a:accent1>
      <a:accent2>
        <a:srgbClr val="AAD0F0"/>
      </a:accent2>
      <a:accent3>
        <a:srgbClr val="006EAB"/>
      </a:accent3>
      <a:accent4>
        <a:srgbClr val="004E86"/>
      </a:accent4>
      <a:accent5>
        <a:srgbClr val="FFED00"/>
      </a:accent5>
      <a:accent6>
        <a:srgbClr val="EC6668"/>
      </a:accent6>
      <a:hlink>
        <a:srgbClr val="BCBCBC"/>
      </a:hlink>
      <a:folHlink>
        <a:srgbClr val="4BACC6"/>
      </a:folHlink>
    </a:clrScheme>
    <a:fontScheme name="RG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>
          <a:defRPr dirty="0">
            <a:solidFill>
              <a:schemeClr val="bg2"/>
            </a:solidFill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270</Words>
  <Application>Microsoft Macintosh PowerPoint</Application>
  <PresentationFormat>Bildspel på skärmen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6</vt:i4>
      </vt:variant>
    </vt:vector>
  </HeadingPairs>
  <TitlesOfParts>
    <vt:vector size="8" baseType="lpstr">
      <vt:lpstr>1_Office-tema</vt:lpstr>
      <vt:lpstr>3_Office-tema</vt:lpstr>
      <vt:lpstr>PowerPoint-presentation</vt:lpstr>
      <vt:lpstr> 7. Styrelsens ekonomiska redogörelse</vt:lpstr>
      <vt:lpstr>9. Val av styrelseledamöter</vt:lpstr>
      <vt:lpstr>10. Årsavgifter 2019</vt:lpstr>
      <vt:lpstr>11. Verksamhetsplan 2018-11-08 – 2019-03-31</vt:lpstr>
      <vt:lpstr>Tack för idag!</vt:lpstr>
    </vt:vector>
  </TitlesOfParts>
  <Company>Resilient Regions Association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Magnus Qvant</dc:creator>
  <cp:lastModifiedBy>Magnus Qvant</cp:lastModifiedBy>
  <cp:revision>14</cp:revision>
  <dcterms:created xsi:type="dcterms:W3CDTF">2018-11-07T09:23:21Z</dcterms:created>
  <dcterms:modified xsi:type="dcterms:W3CDTF">2018-11-07T15:00:50Z</dcterms:modified>
</cp:coreProperties>
</file>